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76" r:id="rId5"/>
    <p:sldId id="259" r:id="rId6"/>
    <p:sldId id="260" r:id="rId7"/>
    <p:sldId id="273" r:id="rId8"/>
    <p:sldId id="265" r:id="rId9"/>
    <p:sldId id="277" r:id="rId10"/>
    <p:sldId id="261" r:id="rId11"/>
    <p:sldId id="262" r:id="rId12"/>
    <p:sldId id="279" r:id="rId13"/>
    <p:sldId id="274" r:id="rId14"/>
    <p:sldId id="264" r:id="rId15"/>
    <p:sldId id="263" r:id="rId16"/>
    <p:sldId id="278" r:id="rId17"/>
    <p:sldId id="266" r:id="rId18"/>
    <p:sldId id="267" r:id="rId19"/>
    <p:sldId id="268" r:id="rId20"/>
    <p:sldId id="269" r:id="rId21"/>
    <p:sldId id="270" r:id="rId22"/>
    <p:sldId id="272" r:id="rId23"/>
    <p:sldId id="271" r:id="rId24"/>
    <p:sldId id="27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94635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876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486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290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672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62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017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747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88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936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98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2A01350-703D-8649-91BD-3D2F551CB22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A399B01-6CE4-5048-826C-9C485C097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11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textblob.readthedocs.io/en/dev/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axios.com/mueller-russia-investigation-timeline-indictments-70433acd-9ef7-424d-aa01-b962ae5c9647.html" TargetMode="Externa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hyperlink" Target="https://www.marketwatch.com/story/this-is-trump-unleashed-these-charts-show-that-the-president-is-tweeting-and-speaking-more-than-ever-2019-09-23" TargetMode="External"/><Relationship Id="rId5" Type="http://schemas.openxmlformats.org/officeDocument/2006/relationships/hyperlink" Target="http://followthehashtag.com/" TargetMode="External"/><Relationship Id="rId4" Type="http://schemas.openxmlformats.org/officeDocument/2006/relationships/hyperlink" Target="http://www.trumptwitterarchive.com/archive" TargetMode="Externa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C34B4-DF56-E143-9B16-563C1C6DBA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Analysis of Trump Tweets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8B4D4-756A-2747-9DDA-04FBBA1655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Joey Livorno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D1106FA-901F-BD41-975B-9E85EB6CD2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41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59"/>
    </mc:Choice>
    <mc:Fallback>
      <p:transition spd="slow" advTm="7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2C3F-3E1D-4345-9145-D0E52823D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CCCD5-C34B-3441-BB4B-8979E934C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67741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First option to gather this data would be </a:t>
            </a:r>
            <a:r>
              <a:rPr lang="en-US" dirty="0" err="1"/>
              <a:t>TweePy</a:t>
            </a:r>
            <a:endParaRPr lang="en-US" dirty="0"/>
          </a:p>
          <a:p>
            <a:pPr lvl="1"/>
            <a:r>
              <a:rPr lang="en-US" dirty="0"/>
              <a:t>Much more work-intensive</a:t>
            </a:r>
          </a:p>
          <a:p>
            <a:pPr lvl="1"/>
            <a:r>
              <a:rPr lang="en-US" dirty="0"/>
              <a:t>Limited to 3200 tweets</a:t>
            </a:r>
          </a:p>
          <a:p>
            <a:pPr lvl="1"/>
            <a:r>
              <a:rPr lang="en-US" dirty="0"/>
              <a:t>Trump’s twitter feed is already well documented on the internet</a:t>
            </a:r>
          </a:p>
          <a:p>
            <a:endParaRPr lang="en-US" dirty="0"/>
          </a:p>
          <a:p>
            <a:r>
              <a:rPr lang="en-US" dirty="0"/>
              <a:t>Trump Twitter Archive</a:t>
            </a:r>
          </a:p>
          <a:p>
            <a:pPr lvl="1"/>
            <a:r>
              <a:rPr lang="en-US" dirty="0"/>
              <a:t>44,000 Tweets</a:t>
            </a:r>
          </a:p>
          <a:p>
            <a:pPr lvl="1"/>
            <a:r>
              <a:rPr lang="en-US" dirty="0"/>
              <a:t>Includes retweets</a:t>
            </a:r>
          </a:p>
          <a:p>
            <a:endParaRPr lang="en-US" dirty="0"/>
          </a:p>
          <a:p>
            <a:r>
              <a:rPr lang="en-US" dirty="0"/>
              <a:t>Followthehashtag</a:t>
            </a:r>
          </a:p>
          <a:p>
            <a:pPr lvl="1"/>
            <a:r>
              <a:rPr lang="en-US" dirty="0"/>
              <a:t>200,000 tweets</a:t>
            </a:r>
          </a:p>
          <a:p>
            <a:pPr lvl="1"/>
            <a:r>
              <a:rPr lang="en-US" dirty="0"/>
              <a:t>Comes from random Twitter users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37D566A-4EB1-0544-BCE1-51E0759D4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138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769"/>
    </mc:Choice>
    <mc:Fallback>
      <p:transition spd="slow" advTm="91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B0565-47D0-D34A-9BFD-3AE1882FD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BEB15-616F-4F4F-99B6-5C9B76C46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713988"/>
          </a:xfrm>
        </p:spPr>
        <p:txBody>
          <a:bodyPr>
            <a:normAutofit/>
          </a:bodyPr>
          <a:lstStyle/>
          <a:p>
            <a:r>
              <a:rPr lang="en-US" dirty="0"/>
              <a:t>Download tweets as .csv</a:t>
            </a:r>
          </a:p>
          <a:p>
            <a:endParaRPr lang="en-US" dirty="0"/>
          </a:p>
          <a:p>
            <a:r>
              <a:rPr lang="en-US" dirty="0"/>
              <a:t>Add necessary columns</a:t>
            </a:r>
          </a:p>
          <a:p>
            <a:pPr lvl="1"/>
            <a:r>
              <a:rPr lang="en-US" dirty="0"/>
              <a:t>Polarity</a:t>
            </a:r>
          </a:p>
          <a:p>
            <a:pPr lvl="1"/>
            <a:r>
              <a:rPr lang="en-US" dirty="0"/>
              <a:t>Subjectivity</a:t>
            </a:r>
          </a:p>
          <a:p>
            <a:pPr lvl="1"/>
            <a:r>
              <a:rPr lang="en-US" dirty="0"/>
              <a:t>Year</a:t>
            </a:r>
          </a:p>
          <a:p>
            <a:pPr lvl="1"/>
            <a:endParaRPr lang="en-US" dirty="0"/>
          </a:p>
          <a:p>
            <a:r>
              <a:rPr lang="en-US" dirty="0"/>
              <a:t>Tokenize and lowercase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2E3888-0941-3F43-B4C2-AB71A84CB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9225" y="3429000"/>
            <a:ext cx="6686550" cy="160184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AB63B81-24FC-914F-804C-57EB1F2006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52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459"/>
    </mc:Choice>
    <mc:Fallback>
      <p:transition spd="slow" advTm="89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742FA-7FEE-FC4B-A9B8-008C8BC13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CBEC0-108C-4548-951A-C2ABA4B2F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409136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 then created subsets for various political topics</a:t>
            </a:r>
          </a:p>
          <a:p>
            <a:endParaRPr lang="en-US" dirty="0"/>
          </a:p>
          <a:p>
            <a:r>
              <a:rPr lang="en-US" dirty="0"/>
              <a:t>Russia</a:t>
            </a:r>
          </a:p>
          <a:p>
            <a:pPr lvl="1"/>
            <a:r>
              <a:rPr lang="en-US" dirty="0"/>
              <a:t>Russia, Moscow, </a:t>
            </a:r>
            <a:r>
              <a:rPr lang="en-US" dirty="0" err="1"/>
              <a:t>putin</a:t>
            </a:r>
            <a:endParaRPr lang="en-US" dirty="0"/>
          </a:p>
          <a:p>
            <a:pPr lvl="1"/>
            <a:r>
              <a:rPr lang="en-US" dirty="0"/>
              <a:t>716 tweets</a:t>
            </a:r>
          </a:p>
          <a:p>
            <a:pPr lvl="1"/>
            <a:endParaRPr lang="en-US" dirty="0"/>
          </a:p>
          <a:p>
            <a:r>
              <a:rPr lang="en-US" dirty="0"/>
              <a:t>Iran</a:t>
            </a:r>
          </a:p>
          <a:p>
            <a:pPr lvl="1"/>
            <a:r>
              <a:rPr lang="en-US" dirty="0"/>
              <a:t>Iran, Tehran, nuclear deal, </a:t>
            </a:r>
            <a:r>
              <a:rPr lang="en-US" dirty="0" err="1"/>
              <a:t>rouhani</a:t>
            </a:r>
            <a:endParaRPr lang="en-US" dirty="0"/>
          </a:p>
          <a:p>
            <a:pPr lvl="1"/>
            <a:r>
              <a:rPr lang="en-US" dirty="0"/>
              <a:t>437 tweets</a:t>
            </a:r>
          </a:p>
          <a:p>
            <a:pPr lvl="1"/>
            <a:endParaRPr lang="en-US" dirty="0"/>
          </a:p>
          <a:p>
            <a:r>
              <a:rPr lang="en-US" dirty="0"/>
              <a:t>China</a:t>
            </a:r>
          </a:p>
          <a:p>
            <a:pPr lvl="1"/>
            <a:r>
              <a:rPr lang="en-US" dirty="0"/>
              <a:t>China, Beijing, xi, </a:t>
            </a:r>
            <a:r>
              <a:rPr lang="en-US" dirty="0" err="1"/>
              <a:t>jinping</a:t>
            </a:r>
            <a:endParaRPr lang="en-US" dirty="0"/>
          </a:p>
          <a:p>
            <a:pPr lvl="1"/>
            <a:r>
              <a:rPr lang="en-US" dirty="0"/>
              <a:t>1638 tweets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5C45657-D4C9-B44A-A9EA-3244B96F7C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05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25"/>
    </mc:Choice>
    <mc:Fallback>
      <p:transition spd="slow" advTm="66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ADF37-337F-E642-9CBA-E084C273E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559D6-3DBC-A347-860A-52729F351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Read in generic tweets as .csv</a:t>
            </a:r>
          </a:p>
          <a:p>
            <a:endParaRPr lang="en-US" dirty="0"/>
          </a:p>
          <a:p>
            <a:r>
              <a:rPr lang="en-US" dirty="0"/>
              <a:t>Place tweet content of each set in separate </a:t>
            </a:r>
            <a:r>
              <a:rPr lang="en-US" dirty="0" err="1"/>
              <a:t>dataframes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Tag Trump tweets as T and others as NT</a:t>
            </a:r>
          </a:p>
          <a:p>
            <a:endParaRPr lang="en-US" dirty="0"/>
          </a:p>
          <a:p>
            <a:r>
              <a:rPr lang="en-US" dirty="0"/>
              <a:t>Concatenate the </a:t>
            </a:r>
            <a:r>
              <a:rPr lang="en-US" dirty="0" err="1"/>
              <a:t>dataframes</a:t>
            </a:r>
            <a:endParaRPr lang="en-US" dirty="0"/>
          </a:p>
          <a:p>
            <a:endParaRPr lang="en-US" dirty="0"/>
          </a:p>
          <a:p>
            <a:r>
              <a:rPr lang="en-US" dirty="0"/>
              <a:t>Pickle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635E0F-21AA-C64A-8E78-CADAC87846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363" y="3992185"/>
            <a:ext cx="4774375" cy="208878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E507FEC-1A37-984E-B242-8464217B27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80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23"/>
    </mc:Choice>
    <mc:Fallback>
      <p:transition spd="slow" advTm="50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0DECE-5194-3A49-8804-0C33F0C5A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EBB69-9289-464A-B109-18111DD1A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4767072" cy="310198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Began with .describe()</a:t>
            </a:r>
          </a:p>
          <a:p>
            <a:pPr lvl="1"/>
            <a:r>
              <a:rPr lang="en-US" dirty="0"/>
              <a:t>Average sentiment was about .17</a:t>
            </a:r>
          </a:p>
          <a:p>
            <a:pPr lvl="1"/>
            <a:r>
              <a:rPr lang="en-US" dirty="0"/>
              <a:t>Median was about .08</a:t>
            </a:r>
          </a:p>
          <a:p>
            <a:pPr lvl="1"/>
            <a:r>
              <a:rPr lang="en-US" dirty="0"/>
              <a:t>Because median is less than mean, we can expect the data to be skewed right</a:t>
            </a:r>
          </a:p>
          <a:p>
            <a:pPr lvl="1"/>
            <a:endParaRPr lang="en-US" dirty="0"/>
          </a:p>
          <a:p>
            <a:r>
              <a:rPr lang="en-US" dirty="0"/>
              <a:t>Counterintuitive to what we would expect from Trump’s twitter</a:t>
            </a:r>
          </a:p>
          <a:p>
            <a:endParaRPr lang="en-US" dirty="0"/>
          </a:p>
          <a:p>
            <a:r>
              <a:rPr lang="en-US" dirty="0"/>
              <a:t>An interesting first discovery</a:t>
            </a:r>
          </a:p>
          <a:p>
            <a:pPr lvl="1"/>
            <a:endParaRPr lang="en-US" dirty="0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72E893B8-BADD-6F4F-87B2-F6AB4397CA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134" y="2959929"/>
            <a:ext cx="4193972" cy="245821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7CBA7D2-C645-254D-B337-720708FF34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983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801"/>
    </mc:Choice>
    <mc:Fallback>
      <p:transition spd="slow" advTm="69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0DECE-5194-3A49-8804-0C33F0C5A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EBB69-9289-464A-B109-18111DD1A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5669852" cy="310198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2019 was when he tweeted the most, but average tweet was in August 2015</a:t>
            </a:r>
          </a:p>
          <a:p>
            <a:endParaRPr lang="en-US" dirty="0"/>
          </a:p>
          <a:p>
            <a:r>
              <a:rPr lang="en-US" dirty="0"/>
              <a:t>Data is incomplete, but 2018 showed his most retweets and favorites</a:t>
            </a:r>
          </a:p>
          <a:p>
            <a:endParaRPr lang="en-US" dirty="0"/>
          </a:p>
          <a:p>
            <a:r>
              <a:rPr lang="en-US" dirty="0"/>
              <a:t>Most favorited and retweeted tweet</a:t>
            </a:r>
          </a:p>
          <a:p>
            <a:pPr lvl="1"/>
            <a:r>
              <a:rPr lang="en-US" dirty="0"/>
              <a:t>369,530 retweets</a:t>
            </a:r>
          </a:p>
          <a:p>
            <a:pPr lvl="1"/>
            <a:r>
              <a:rPr lang="en-US" dirty="0"/>
              <a:t>879,647 favorites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BE9C3C8-0BA2-0A42-A0A3-7C6481F55C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8264" y="2260600"/>
            <a:ext cx="3505200" cy="233680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6734A3-B8DE-4349-9DE2-22934EF3E8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6060" y="4617124"/>
            <a:ext cx="3309607" cy="224580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D578869-3749-7B4C-A031-7FFF00911E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256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45"/>
    </mc:Choice>
    <mc:Fallback>
      <p:transition spd="slow" advTm="56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0DECE-5194-3A49-8804-0C33F0C5A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EBB69-9289-464A-B109-18111DD1A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Learned basic statistics of Trump’s Twitter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Trends are consistent with the idea that his influence has grown overtime</a:t>
            </a:r>
          </a:p>
          <a:p>
            <a:endParaRPr lang="en-US" dirty="0"/>
          </a:p>
          <a:p>
            <a:r>
              <a:rPr lang="en-US" dirty="0"/>
              <a:t>Interesting, but nothing is very conclusive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1C7BF41-1B51-F342-BF76-549FCFEAF4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586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75"/>
    </mc:Choice>
    <mc:Fallback>
      <p:transition spd="slow" advTm="32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222FD-78BC-BB4E-9F3B-ADAAD1586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Linguistic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E9F92-BDD9-F046-ACE6-7F7C7FEC5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864864" cy="380561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Overall sentiment by year shows that other than 2009 and 2010, twitter has remained mostly high-neutral</a:t>
            </a:r>
          </a:p>
          <a:p>
            <a:endParaRPr lang="en-US" dirty="0"/>
          </a:p>
          <a:p>
            <a:r>
              <a:rPr lang="en-US" dirty="0"/>
              <a:t>Russia</a:t>
            </a:r>
          </a:p>
          <a:p>
            <a:pPr lvl="1"/>
            <a:r>
              <a:rPr lang="en-US" dirty="0"/>
              <a:t>Big drop off from 2014-2016</a:t>
            </a:r>
          </a:p>
          <a:p>
            <a:pPr lvl="1"/>
            <a:r>
              <a:rPr lang="en-US" dirty="0"/>
              <a:t>2019 was a significant increase</a:t>
            </a:r>
          </a:p>
          <a:p>
            <a:pPr lvl="1"/>
            <a:endParaRPr lang="en-US" dirty="0"/>
          </a:p>
          <a:p>
            <a:r>
              <a:rPr lang="en-US" dirty="0"/>
              <a:t>Iran consistently low</a:t>
            </a:r>
          </a:p>
          <a:p>
            <a:pPr lvl="1"/>
            <a:r>
              <a:rPr lang="en-US" dirty="0"/>
              <a:t>2016 showed the lowest</a:t>
            </a:r>
          </a:p>
          <a:p>
            <a:pPr lvl="1"/>
            <a:r>
              <a:rPr lang="en-US" dirty="0"/>
              <a:t>2019 abnormally high</a:t>
            </a:r>
          </a:p>
          <a:p>
            <a:pPr lvl="1"/>
            <a:endParaRPr lang="en-US" dirty="0"/>
          </a:p>
          <a:p>
            <a:r>
              <a:rPr lang="en-US" dirty="0"/>
              <a:t>China was consistently high neutral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3EC4B46-F3C0-FB48-BA0C-F1F252D4D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074" y="2484304"/>
            <a:ext cx="2614613" cy="1889392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19FE4B-844E-7143-8BE9-148A0CBF64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8761" y="2484304"/>
            <a:ext cx="2897964" cy="1889392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F2A9BD-1D1E-EC4B-BCE6-38476E85E5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9695" y="4706785"/>
            <a:ext cx="2969992" cy="1889392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6E1268B7-8433-3847-93F7-5CFDD34610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8761" y="4704588"/>
            <a:ext cx="2897964" cy="18937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9C06641-D435-074A-B4B7-8F4F97F19A3B}"/>
              </a:ext>
            </a:extLst>
          </p:cNvPr>
          <p:cNvSpPr txBox="1"/>
          <p:nvPr/>
        </p:nvSpPr>
        <p:spPr>
          <a:xfrm>
            <a:off x="7179467" y="2175789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Overall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2D1938-BD66-FA43-A4B0-C96D9114DD98}"/>
              </a:ext>
            </a:extLst>
          </p:cNvPr>
          <p:cNvSpPr txBox="1"/>
          <p:nvPr/>
        </p:nvSpPr>
        <p:spPr>
          <a:xfrm>
            <a:off x="10154830" y="2175789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Russia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64297D-3DD4-594A-B0F3-BD892A18192F}"/>
              </a:ext>
            </a:extLst>
          </p:cNvPr>
          <p:cNvSpPr txBox="1"/>
          <p:nvPr/>
        </p:nvSpPr>
        <p:spPr>
          <a:xfrm>
            <a:off x="7351368" y="4375417"/>
            <a:ext cx="54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5726E5-9286-F047-84CE-BDBE8D0B5B74}"/>
              </a:ext>
            </a:extLst>
          </p:cNvPr>
          <p:cNvSpPr txBox="1"/>
          <p:nvPr/>
        </p:nvSpPr>
        <p:spPr>
          <a:xfrm>
            <a:off x="10181838" y="4377138"/>
            <a:ext cx="83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China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59B88F3-4366-B54E-A8A6-B2F83B0881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35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06"/>
    </mc:Choice>
    <mc:Fallback>
      <p:transition spd="slow" advTm="55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C568-E13D-C44B-80D8-5C88D105B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Linguistic Analysis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06D6E-AA0D-5E4F-9828-1281D8C4F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 would’ve expected China to be lower</a:t>
            </a:r>
          </a:p>
          <a:p>
            <a:endParaRPr lang="en-US" dirty="0"/>
          </a:p>
          <a:p>
            <a:r>
              <a:rPr lang="en-US" dirty="0"/>
              <a:t>I cannot yet explain why Iran was so high in 2019</a:t>
            </a:r>
          </a:p>
          <a:p>
            <a:pPr lvl="1"/>
            <a:r>
              <a:rPr lang="en-US" dirty="0"/>
              <a:t>Conflict began in early 2020</a:t>
            </a:r>
          </a:p>
          <a:p>
            <a:pPr lvl="1"/>
            <a:r>
              <a:rPr lang="en-US" dirty="0"/>
              <a:t>Perhaps they were not yet on Trump’s “</a:t>
            </a:r>
            <a:r>
              <a:rPr lang="en-US" dirty="0" err="1"/>
              <a:t>shitlist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r>
              <a:rPr lang="en-US" dirty="0"/>
              <a:t>Russia is the most conclusive</a:t>
            </a:r>
          </a:p>
          <a:p>
            <a:pPr lvl="1"/>
            <a:r>
              <a:rPr lang="en-US" dirty="0"/>
              <a:t>Dropped significantly at the start of his campaign</a:t>
            </a:r>
          </a:p>
          <a:p>
            <a:pPr lvl="1"/>
            <a:r>
              <a:rPr lang="en-US" dirty="0"/>
              <a:t>Increase after 2017 might relate to the Mueller Investigation and Report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0DF759E-3D10-6E42-89D4-7EA25F5863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254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897"/>
    </mc:Choice>
    <mc:Fallback>
      <p:transition spd="slow" advTm="55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13341-E626-8847-9692-4F8267BC0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5FB99-D52F-914C-AC95-15823A255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 split the concatenated </a:t>
            </a:r>
            <a:r>
              <a:rPr lang="en-US" dirty="0" err="1"/>
              <a:t>dataframe</a:t>
            </a:r>
            <a:r>
              <a:rPr lang="en-US" dirty="0"/>
              <a:t> into two series</a:t>
            </a:r>
          </a:p>
          <a:p>
            <a:endParaRPr lang="en-US" dirty="0"/>
          </a:p>
          <a:p>
            <a:r>
              <a:rPr lang="en-US" dirty="0"/>
              <a:t>Created the pipeline consisting of </a:t>
            </a:r>
            <a:r>
              <a:rPr lang="en-US" dirty="0" err="1"/>
              <a:t>TfidfVectorizer</a:t>
            </a:r>
            <a:r>
              <a:rPr lang="en-US" dirty="0"/>
              <a:t> and </a:t>
            </a:r>
            <a:r>
              <a:rPr lang="en-US" dirty="0" err="1"/>
              <a:t>MultinomialNB</a:t>
            </a:r>
            <a:endParaRPr lang="en-US" dirty="0"/>
          </a:p>
          <a:p>
            <a:endParaRPr lang="en-US" dirty="0"/>
          </a:p>
          <a:p>
            <a:r>
              <a:rPr lang="en-US" dirty="0"/>
              <a:t>Created parameter dictionary</a:t>
            </a:r>
          </a:p>
          <a:p>
            <a:endParaRPr lang="en-US" dirty="0"/>
          </a:p>
          <a:p>
            <a:r>
              <a:rPr lang="en-US" dirty="0"/>
              <a:t>Fit the </a:t>
            </a:r>
            <a:r>
              <a:rPr lang="en-US" dirty="0" err="1"/>
              <a:t>GridSearchCV</a:t>
            </a:r>
            <a:r>
              <a:rPr lang="en-US" dirty="0"/>
              <a:t> with the data</a:t>
            </a:r>
          </a:p>
          <a:p>
            <a:pPr lvl="1"/>
            <a:r>
              <a:rPr lang="en-US" dirty="0"/>
              <a:t>Changed </a:t>
            </a:r>
            <a:r>
              <a:rPr lang="en-US" dirty="0" err="1"/>
              <a:t>Tfidf</a:t>
            </a:r>
            <a:r>
              <a:rPr lang="en-US" dirty="0"/>
              <a:t> </a:t>
            </a:r>
            <a:r>
              <a:rPr lang="en-US" dirty="0" err="1"/>
              <a:t>max_features</a:t>
            </a:r>
            <a:r>
              <a:rPr lang="en-US" dirty="0"/>
              <a:t> and MNB alpha</a:t>
            </a:r>
          </a:p>
          <a:p>
            <a:pPr lvl="1"/>
            <a:r>
              <a:rPr lang="en-US" dirty="0"/>
              <a:t>5 folds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EFCA81C-A3A6-DA41-948F-174AFAC6A5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65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67"/>
    </mc:Choice>
    <mc:Fallback>
      <p:transition spd="slow" advTm="54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B2CE8-8011-6D48-93AC-88E0266C6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BA160-2F41-9349-B5A7-166501AF3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During the second day of his impeachment hearing, Donald Trump sent a record 142 tweets (MarketWatch)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Twitter is an excellent source for Linguistic data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One of the most notorious Twitter users just so happens to be our President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Donald Trump’s Twitter page is filled with data that is simply begging to be analyzed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47C0902-C920-7C40-ACF9-4DE207489E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120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19"/>
    </mc:Choice>
    <mc:Fallback>
      <p:transition spd="slow" advTm="33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F8760-E310-2B4D-889F-0437C0922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A413D-EE7B-F846-9A2D-D4F31FE63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0548" y="2595182"/>
            <a:ext cx="4755452" cy="384848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Best result was about 93%</a:t>
            </a:r>
          </a:p>
          <a:p>
            <a:pPr lvl="1"/>
            <a:r>
              <a:rPr lang="en-US" dirty="0" err="1"/>
              <a:t>Mnb</a:t>
            </a:r>
            <a:r>
              <a:rPr lang="en-US" dirty="0"/>
              <a:t>__alpha: .01</a:t>
            </a:r>
          </a:p>
          <a:p>
            <a:pPr lvl="1"/>
            <a:r>
              <a:rPr lang="en-US" dirty="0" err="1"/>
              <a:t>Tfidf</a:t>
            </a:r>
            <a:r>
              <a:rPr lang="en-US" dirty="0"/>
              <a:t>__</a:t>
            </a:r>
            <a:r>
              <a:rPr lang="en-US" dirty="0" err="1"/>
              <a:t>max_features</a:t>
            </a:r>
            <a:r>
              <a:rPr lang="en-US" dirty="0"/>
              <a:t>: 9000</a:t>
            </a:r>
          </a:p>
          <a:p>
            <a:pPr lvl="1"/>
            <a:endParaRPr lang="en-US" dirty="0"/>
          </a:p>
          <a:p>
            <a:r>
              <a:rPr lang="en-US" dirty="0"/>
              <a:t>MNB alpha value had a small impact, but .01 yielded slightly higher accuracy</a:t>
            </a:r>
          </a:p>
          <a:p>
            <a:endParaRPr lang="en-US" dirty="0"/>
          </a:p>
          <a:p>
            <a:r>
              <a:rPr lang="en-US" dirty="0"/>
              <a:t>Accuracy increased directly with max features</a:t>
            </a:r>
          </a:p>
          <a:p>
            <a:endParaRPr lang="en-US" dirty="0"/>
          </a:p>
          <a:p>
            <a:r>
              <a:rPr lang="en-US" dirty="0"/>
              <a:t>Possibly true for many people, but significant nonetheless</a:t>
            </a:r>
          </a:p>
        </p:txBody>
      </p:sp>
      <p:pic>
        <p:nvPicPr>
          <p:cNvPr id="5" name="Picture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BE14BBD-05D3-184B-A0E7-47CD79D87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881821"/>
            <a:ext cx="5514541" cy="301148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D7B4452-6371-F442-B9AF-47AF1C64E8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129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318"/>
    </mc:Choice>
    <mc:Fallback>
      <p:transition spd="slow" advTm="81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203D8-83C7-234C-83C2-B81C03405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ECA75-AA1B-1D4D-9DCD-B4ADB27AD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Trump’s Twitter influence has increased drastically since he started his first presidential campaign</a:t>
            </a:r>
          </a:p>
          <a:p>
            <a:endParaRPr lang="en-US" dirty="0"/>
          </a:p>
          <a:p>
            <a:r>
              <a:rPr lang="en-US" dirty="0"/>
              <a:t>Trump uses this influence and strong language to defend his friends and attack his enemies</a:t>
            </a:r>
          </a:p>
          <a:p>
            <a:endParaRPr lang="en-US" dirty="0"/>
          </a:p>
          <a:p>
            <a:r>
              <a:rPr lang="en-US" dirty="0"/>
              <a:t>Trump’s tweets are easily identifiable when compared to others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327D8F-2EE6-BF40-9FA3-FBDD44DB1D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78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32"/>
    </mc:Choice>
    <mc:Fallback>
      <p:transition spd="slow" advTm="58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2E98C-E5AF-E643-B3DD-01A823DDE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6E949-35F7-2541-85FB-DE5A84E11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Incorporate random tweets into analysis to form a baseline</a:t>
            </a:r>
          </a:p>
          <a:p>
            <a:endParaRPr lang="en-US" dirty="0"/>
          </a:p>
          <a:p>
            <a:r>
              <a:rPr lang="en-US" dirty="0"/>
              <a:t>Group tweets more generally by sentiment to show broader trends (low, low-neutral, high-neutral, high)</a:t>
            </a:r>
          </a:p>
          <a:p>
            <a:endParaRPr lang="en-US" dirty="0"/>
          </a:p>
          <a:p>
            <a:r>
              <a:rPr lang="en-US" dirty="0"/>
              <a:t>Apply machine learning to new labels</a:t>
            </a:r>
          </a:p>
          <a:p>
            <a:endParaRPr lang="en-US" dirty="0"/>
          </a:p>
          <a:p>
            <a:r>
              <a:rPr lang="en-US" dirty="0"/>
              <a:t>Become more familiar with events that may better explain the data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842F35-8853-C549-9025-1C6AFE46D7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63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505"/>
    </mc:Choice>
    <mc:Fallback>
      <p:transition spd="slow" advTm="55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41C0C-4F27-8345-9450-85E1C7979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65619-C1FB-F648-8B7A-6109C6730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Politicians have a lot of online influence</a:t>
            </a:r>
          </a:p>
          <a:p>
            <a:endParaRPr lang="en-US" dirty="0"/>
          </a:p>
          <a:p>
            <a:r>
              <a:rPr lang="en-US" dirty="0"/>
              <a:t>Our tweets don’t directly affect people</a:t>
            </a:r>
          </a:p>
          <a:p>
            <a:endParaRPr lang="en-US" dirty="0"/>
          </a:p>
          <a:p>
            <a:r>
              <a:rPr lang="en-US" dirty="0"/>
              <a:t>With influence like Trump, tweets can have a direct effect on certain groups</a:t>
            </a:r>
          </a:p>
          <a:p>
            <a:endParaRPr lang="en-US" dirty="0"/>
          </a:p>
          <a:p>
            <a:r>
              <a:rPr lang="en-US" dirty="0"/>
              <a:t>It’s important to be aware of this influence and check those who are in positions to use it negatively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0EA3CE-BE86-0C47-80A6-76BC98BC41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56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17"/>
    </mc:Choice>
    <mc:Fallback>
      <p:transition spd="slow" advTm="30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42122-FA55-AD4B-A0A1-2663400A1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BA7FE-B8EB-9142-92BD-3112564C2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http://www.trumptwitterarchive.com/archive</a:t>
            </a:r>
            <a:endParaRPr lang="en-US" dirty="0"/>
          </a:p>
          <a:p>
            <a:r>
              <a:rPr lang="en-US" dirty="0">
                <a:hlinkClick r:id="rId5"/>
              </a:rPr>
              <a:t>http://followthehashtag.com</a:t>
            </a:r>
            <a:endParaRPr lang="en-US" dirty="0"/>
          </a:p>
          <a:p>
            <a:r>
              <a:rPr lang="en-US" dirty="0">
                <a:hlinkClick r:id="rId6"/>
              </a:rPr>
              <a:t>https://www.marketwatch.com/story/this-is-trump-unleashed-these-charts-show-that-the-president-is-tweeting-and-speaking-more-than-ever-2019-09-23</a:t>
            </a:r>
            <a:endParaRPr lang="en-US" dirty="0"/>
          </a:p>
          <a:p>
            <a:r>
              <a:rPr lang="en-US" dirty="0">
                <a:hlinkClick r:id="rId7"/>
              </a:rPr>
              <a:t>https://www.axios.com/mueller-russia-investigation-timeline-indictments-70433acd-9ef7-424d-aa01-b962ae5c9647.html</a:t>
            </a:r>
            <a:endParaRPr lang="en-US" dirty="0"/>
          </a:p>
          <a:p>
            <a:r>
              <a:rPr lang="en-US" dirty="0">
                <a:hlinkClick r:id="rId8"/>
              </a:rPr>
              <a:t>https://textblob.readthedocs.io/en/dev/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1CB94B-116C-0040-B3A4-35DC95E29F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14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8"/>
    </mc:Choice>
    <mc:Fallback>
      <p:transition spd="slow" advTm="4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F6729-A8EA-A748-9C3A-E688D3CE7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25458-7B14-5E48-A062-51DA1B5BA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I’m an Information Science Major</a:t>
            </a:r>
          </a:p>
          <a:p>
            <a:pPr>
              <a:lnSpc>
                <a:spcPct val="150000"/>
              </a:lnSpc>
            </a:pPr>
            <a:r>
              <a:rPr lang="en-US" dirty="0"/>
              <a:t>I’m addicted to Twitter</a:t>
            </a:r>
          </a:p>
          <a:p>
            <a:pPr>
              <a:lnSpc>
                <a:spcPct val="150000"/>
              </a:lnSpc>
            </a:pPr>
            <a:r>
              <a:rPr lang="en-US" dirty="0"/>
              <a:t>Donald Trump is constantly in the limelight</a:t>
            </a:r>
          </a:p>
          <a:p>
            <a:pPr>
              <a:lnSpc>
                <a:spcPct val="150000"/>
              </a:lnSpc>
            </a:pPr>
            <a:r>
              <a:rPr lang="en-US" dirty="0"/>
              <a:t>I’m not very interested in politics</a:t>
            </a:r>
          </a:p>
          <a:p>
            <a:pPr>
              <a:lnSpc>
                <a:spcPct val="150000"/>
              </a:lnSpc>
            </a:pPr>
            <a:r>
              <a:rPr lang="en-US" dirty="0"/>
              <a:t>But what better way to learn more?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FA527DF-324E-744A-8AD4-92DE822D48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18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66"/>
    </mc:Choice>
    <mc:Fallback>
      <p:transition spd="slow" advTm="37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45D4C-3428-4941-81B1-1E8A7B7E3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5C745-4B07-1747-AD4B-873D62DF1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Donald Trump is the 45</a:t>
            </a:r>
            <a:r>
              <a:rPr lang="en-US" baseline="30000" dirty="0"/>
              <a:t>th</a:t>
            </a:r>
            <a:r>
              <a:rPr lang="en-US" dirty="0"/>
              <a:t> President of the United States</a:t>
            </a:r>
          </a:p>
          <a:p>
            <a:endParaRPr lang="en-US" dirty="0"/>
          </a:p>
          <a:p>
            <a:r>
              <a:rPr lang="en-US" dirty="0"/>
              <a:t>He began his first presidential campaign in 2015</a:t>
            </a:r>
          </a:p>
          <a:p>
            <a:endParaRPr lang="en-US" dirty="0"/>
          </a:p>
          <a:p>
            <a:r>
              <a:rPr lang="en-US" dirty="0"/>
              <a:t>Donald Trump uses his Twitter in for ways that no other President has done</a:t>
            </a:r>
          </a:p>
          <a:p>
            <a:pPr lvl="1"/>
            <a:r>
              <a:rPr lang="en-US" dirty="0"/>
              <a:t>Obviously, Barack Obama was the only other President to have this tool</a:t>
            </a:r>
          </a:p>
          <a:p>
            <a:pPr lvl="1"/>
            <a:r>
              <a:rPr lang="en-US" dirty="0"/>
              <a:t>He uses it to keep the American people constantly engaged in what he is thinking and doing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5B5D62-62A5-5A41-B8C2-794C330DA8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87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40"/>
    </mc:Choice>
    <mc:Fallback>
      <p:transition spd="slow" advTm="35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DC44-0FFB-BE43-AEB4-EE22403F5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82416-7797-2B46-B7BB-1FC469B43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Donald Trump has been tweeting since 2009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Most of his tweets were made after 2015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He is notorious for using his Twitter recklessly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Are there any conclusions we can draw from all this data?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C387D77-7790-F949-AF84-D15D32DF19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914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35"/>
    </mc:Choice>
    <mc:Fallback>
      <p:transition spd="slow" advTm="33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27099-193E-864B-8D56-D7AF09C49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834A1-CEF2-1F42-A25E-25AF42BFB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Donald Trump’s Twitter feed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Draw conclusions about his tweeting habits:</a:t>
            </a:r>
          </a:p>
          <a:p>
            <a:pPr lvl="1"/>
            <a:r>
              <a:rPr lang="en-US" dirty="0"/>
              <a:t>Trends</a:t>
            </a:r>
          </a:p>
          <a:p>
            <a:pPr lvl="1"/>
            <a:r>
              <a:rPr lang="en-US" dirty="0"/>
              <a:t>Sentiment</a:t>
            </a:r>
          </a:p>
          <a:p>
            <a:pPr lvl="1"/>
            <a:r>
              <a:rPr lang="en-US" dirty="0"/>
              <a:t>Machine Learning Model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BA6BB6-7C97-7340-9682-98F79CD98B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297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70"/>
    </mc:Choice>
    <mc:Fallback>
      <p:transition spd="slow" advTm="34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63331-8763-C24F-B906-A9C5EFE86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7E445-665C-304F-B48C-F875BA5F3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Donald Trump’s twitter influence most likely has grown overtime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sentiment analysis of his tweet’s regarding certain issues should be consistent with the idea that he “flip flops” (i.e. he changes stances on issues when convenient)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Donald Trump’s unique tweeting style should allow for a successful prediction model when compared to other tweets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4E38582-9CE2-5646-85C3-4C2E08B18C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462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43"/>
    </mc:Choice>
    <mc:Fallback>
      <p:transition spd="slow" advTm="76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2E220-67E4-574F-8ADF-EFFC972B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F5199-D693-5B4B-98FF-0C8A0826B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Pandas, NumPy, </a:t>
            </a:r>
            <a:r>
              <a:rPr lang="en-US" dirty="0" err="1"/>
              <a:t>nltk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TextBlob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Scikit</a:t>
            </a:r>
            <a:r>
              <a:rPr lang="en-US" dirty="0"/>
              <a:t>-learn</a:t>
            </a:r>
          </a:p>
          <a:p>
            <a:pPr lvl="1"/>
            <a:r>
              <a:rPr lang="en-US" dirty="0" err="1"/>
              <a:t>TfidfVectorizer</a:t>
            </a:r>
            <a:endParaRPr lang="en-US" dirty="0"/>
          </a:p>
          <a:p>
            <a:pPr lvl="1"/>
            <a:r>
              <a:rPr lang="en-US" dirty="0"/>
              <a:t>Multinomial Naïve Bayes</a:t>
            </a:r>
          </a:p>
          <a:p>
            <a:pPr lvl="1"/>
            <a:r>
              <a:rPr lang="en-US" dirty="0" err="1"/>
              <a:t>GridSearchCV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A2C0C6A-A45E-414C-8B2E-BCA2B6FCBF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68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182"/>
    </mc:Choice>
    <mc:Fallback>
      <p:transition spd="slow" advTm="52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564B-A46E-194D-836B-565225322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short description of </a:t>
            </a:r>
            <a:r>
              <a:rPr lang="en-US" dirty="0" err="1"/>
              <a:t>textblob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91E3F-42CE-4C4A-A907-57BADA0A6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6112764" cy="310198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python library for processing textual data</a:t>
            </a:r>
          </a:p>
          <a:p>
            <a:endParaRPr lang="en-US" dirty="0"/>
          </a:p>
          <a:p>
            <a:r>
              <a:rPr lang="en-US" dirty="0"/>
              <a:t>Provides a simple way to access elements of Natural Language Processing</a:t>
            </a:r>
          </a:p>
          <a:p>
            <a:pPr lvl="1"/>
            <a:r>
              <a:rPr lang="en-US" dirty="0"/>
              <a:t>Part of speech tagging</a:t>
            </a:r>
          </a:p>
          <a:p>
            <a:pPr lvl="1"/>
            <a:r>
              <a:rPr lang="en-US" dirty="0"/>
              <a:t>Noun phrase extraction</a:t>
            </a:r>
          </a:p>
          <a:p>
            <a:pPr lvl="1"/>
            <a:r>
              <a:rPr lang="en-US" dirty="0"/>
              <a:t>Sentiment analysis</a:t>
            </a:r>
          </a:p>
          <a:p>
            <a:pPr lvl="1"/>
            <a:endParaRPr lang="en-US" dirty="0"/>
          </a:p>
          <a:p>
            <a:r>
              <a:rPr lang="en-US" dirty="0"/>
              <a:t>I use </a:t>
            </a:r>
            <a:r>
              <a:rPr lang="en-US" dirty="0" err="1"/>
              <a:t>TextBlob</a:t>
            </a:r>
            <a:r>
              <a:rPr lang="en-US" dirty="0"/>
              <a:t> to expedite sentiment analysis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40473F14-739B-8147-BA9E-A68936FA92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1449" y="2950785"/>
            <a:ext cx="2298700" cy="24765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4391A8-EF5B-2447-A084-D916105C56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69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92"/>
    </mc:Choice>
    <mc:Fallback>
      <p:transition spd="slow" advTm="34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{A342FE72-8AF9-D84F-81BF-CF58389436E9}tf10001120</Template>
  <TotalTime>1255</TotalTime>
  <Words>976</Words>
  <Application>Microsoft Macintosh PowerPoint</Application>
  <PresentationFormat>Widescreen</PresentationFormat>
  <Paragraphs>207</Paragraphs>
  <Slides>24</Slides>
  <Notes>0</Notes>
  <HiddenSlides>0</HiddenSlides>
  <MMClips>24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Gill Sans MT</vt:lpstr>
      <vt:lpstr>Parcel</vt:lpstr>
      <vt:lpstr>Analysis of Trump Tweets</vt:lpstr>
      <vt:lpstr>Introduction</vt:lpstr>
      <vt:lpstr>My Motivation</vt:lpstr>
      <vt:lpstr>Background Information</vt:lpstr>
      <vt:lpstr>Background Information (cont.)</vt:lpstr>
      <vt:lpstr>Project Proposal</vt:lpstr>
      <vt:lpstr>Hypotheses:</vt:lpstr>
      <vt:lpstr>Tools</vt:lpstr>
      <vt:lpstr>A short description of textblob</vt:lpstr>
      <vt:lpstr>Data Processing</vt:lpstr>
      <vt:lpstr>Data Processing (cont.)</vt:lpstr>
      <vt:lpstr>Data Processing (Cont.)</vt:lpstr>
      <vt:lpstr>Data Processing (cont.)</vt:lpstr>
      <vt:lpstr>Exploratory Data Analysis</vt:lpstr>
      <vt:lpstr>Exploratory Data Analysis (cont.)</vt:lpstr>
      <vt:lpstr>Exploratory Data Analysis (cont.)</vt:lpstr>
      <vt:lpstr>Linguistic Analysis</vt:lpstr>
      <vt:lpstr>Linguistic Analysis (cont.)</vt:lpstr>
      <vt:lpstr>Machine Learning</vt:lpstr>
      <vt:lpstr>Machine Learning (cont.)</vt:lpstr>
      <vt:lpstr>Key Takeaways</vt:lpstr>
      <vt:lpstr>Still to Do</vt:lpstr>
      <vt:lpstr>Conclusion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Trump Tweets</dc:title>
  <dc:creator>Livorno, Joey</dc:creator>
  <cp:lastModifiedBy>Livorno, Joey</cp:lastModifiedBy>
  <cp:revision>25</cp:revision>
  <dcterms:created xsi:type="dcterms:W3CDTF">2020-04-15T22:37:43Z</dcterms:created>
  <dcterms:modified xsi:type="dcterms:W3CDTF">2020-04-17T04:02:38Z</dcterms:modified>
</cp:coreProperties>
</file>